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5" r:id="rId19"/>
    <p:sldId id="937" r:id="rId20"/>
    <p:sldId id="940" r:id="rId21"/>
    <p:sldId id="969" r:id="rId22"/>
    <p:sldId id="941" r:id="rId23"/>
    <p:sldId id="942" r:id="rId24"/>
    <p:sldId id="943" r:id="rId25"/>
    <p:sldId id="944" r:id="rId26"/>
    <p:sldId id="945" r:id="rId27"/>
    <p:sldId id="967" r:id="rId28"/>
    <p:sldId id="946" r:id="rId29"/>
    <p:sldId id="959" r:id="rId30"/>
    <p:sldId id="947" r:id="rId31"/>
    <p:sldId id="948" r:id="rId32"/>
    <p:sldId id="949" r:id="rId33"/>
    <p:sldId id="960" r:id="rId34"/>
    <p:sldId id="964" r:id="rId35"/>
    <p:sldId id="965" r:id="rId36"/>
    <p:sldId id="963" r:id="rId37"/>
    <p:sldId id="951" r:id="rId38"/>
    <p:sldId id="952" r:id="rId39"/>
    <p:sldId id="961" r:id="rId40"/>
    <p:sldId id="954" r:id="rId41"/>
    <p:sldId id="953" r:id="rId42"/>
    <p:sldId id="956" r:id="rId43"/>
    <p:sldId id="968" r:id="rId44"/>
    <p:sldId id="955" r:id="rId45"/>
    <p:sldId id="966" r:id="rId46"/>
    <p:sldId id="962" r:id="rId47"/>
    <p:sldId id="958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5050"/>
    <a:srgbClr val="6C757D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Regressor.html" TargetMode="External"/><Relationship Id="rId2" Type="http://schemas.openxmlformats.org/officeDocument/2006/relationships/hyperlink" Target="https://scikit-learn.org/stable/modules/generated/sklearn.svm.SV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modules/generated/sklearn.linear_model.LinearRegression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keras.io/api/callbacks/reduce_lr_on_plateau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7610-AE61-0383-6FE4-8C1CD37F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E7E206-0727-C249-1DE2-31DDFAF0C5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90" y="2371572"/>
            <a:ext cx="3066742" cy="306674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6D7994-BA2C-E4CD-68F6-9F282DD5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2835" y="1825625"/>
            <a:ext cx="8270966" cy="4351338"/>
          </a:xfrm>
        </p:spPr>
        <p:txBody>
          <a:bodyPr/>
          <a:lstStyle/>
          <a:p>
            <a:r>
              <a:rPr lang="en-US" dirty="0"/>
              <a:t>(Example) Scenarios of digital transformation in agriculture</a:t>
            </a:r>
          </a:p>
          <a:p>
            <a:r>
              <a:rPr lang="en-US" dirty="0"/>
              <a:t>Scenario #1</a:t>
            </a:r>
          </a:p>
          <a:p>
            <a:pPr lvl="1"/>
            <a:r>
              <a:rPr lang="en-US" dirty="0"/>
              <a:t>The farmer/technician controls the watering system based only on the experience</a:t>
            </a:r>
          </a:p>
          <a:p>
            <a:pPr lvl="1"/>
            <a:r>
              <a:rPr lang="en-US" dirty="0"/>
              <a:t>No digital data/KPIs/automation</a:t>
            </a:r>
          </a:p>
          <a:p>
            <a:r>
              <a:rPr lang="en-US"/>
              <a:t>Scenario #2</a:t>
            </a:r>
            <a:endParaRPr lang="en-US" dirty="0"/>
          </a:p>
          <a:p>
            <a:pPr lvl="1"/>
            <a:r>
              <a:rPr lang="en-US" dirty="0"/>
              <a:t>The control of the watering system is refined by observing sensor data</a:t>
            </a:r>
          </a:p>
          <a:p>
            <a:pPr lvl="1"/>
            <a:r>
              <a:rPr lang="en-US" dirty="0"/>
              <a:t>Sensor data is digitalized, no KPIs/automatic</a:t>
            </a:r>
          </a:p>
          <a:p>
            <a:r>
              <a:rPr lang="en-US" dirty="0"/>
              <a:t>Scenario #3</a:t>
            </a:r>
          </a:p>
          <a:p>
            <a:pPr lvl="1"/>
            <a:r>
              <a:rPr lang="en-US" dirty="0"/>
              <a:t>Sensor data feeds a decision support system that, knowing how to optimize KPIs, controls the watering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6A3A-7B60-D45A-CDF4-BD04EB0A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A6C7-D0C0-ADBF-0846-F6D572A8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98DD0B-1DE9-E44A-72AF-0D66E41278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19">
            <a:extLst>
              <a:ext uri="{FF2B5EF4-FFF2-40B4-BE49-F238E27FC236}">
                <a16:creationId xmlns:a16="http://schemas.microsoft.com/office/drawing/2014/main" id="{D769DE4B-4522-78C1-FAFA-9BD21C82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293" y="2745249"/>
            <a:ext cx="2098449" cy="20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24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52BC-5D29-A9B9-49BE-6F0A397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CC9E-7F32-2FB9-3BB1-F9304E6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B704-7A87-190D-DA1F-102B463B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87BC0-F6FC-1E9B-4D01-6F3FC3EB20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5DC8BDC-F305-24D7-F017-F3D41CC3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42" y="1700213"/>
            <a:ext cx="7200915" cy="4351337"/>
          </a:xfrm>
        </p:spPr>
      </p:pic>
    </p:spTree>
    <p:extLst>
      <p:ext uri="{BB962C8B-B14F-4D97-AF65-F5344CB8AC3E}">
        <p14:creationId xmlns:p14="http://schemas.microsoft.com/office/powerpoint/2010/main" val="324700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 (FU)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 (FA)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Offline pipeline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different patterns of SM to produce a dataset of simulated SM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FF5050"/>
                </a:solidFill>
              </a:rPr>
              <a:t>machine learning </a:t>
            </a:r>
            <a:r>
              <a:rPr lang="en-US" dirty="0"/>
              <a:t>model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on such data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Deploy the model </a:t>
            </a:r>
            <a:r>
              <a:rPr lang="en-US" dirty="0"/>
              <a:t>to estimate the soil profile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06EB07-679B-EA1C-A802-B5F3F786389B}"/>
              </a:ext>
            </a:extLst>
          </p:cNvPr>
          <p:cNvGrpSpPr/>
          <p:nvPr/>
        </p:nvGrpSpPr>
        <p:grpSpPr>
          <a:xfrm>
            <a:off x="9056595" y="2668300"/>
            <a:ext cx="2079917" cy="1920554"/>
            <a:chOff x="9056595" y="2912142"/>
            <a:chExt cx="2079917" cy="192055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1B89583-0AA7-4882-9E47-452F97E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E155C0D-6957-45E1-9E30-BBA34A42A824}"/>
                </a:ext>
              </a:extLst>
            </p:cNvPr>
            <p:cNvSpPr/>
            <p:nvPr/>
          </p:nvSpPr>
          <p:spPr>
            <a:xfrm>
              <a:off x="10820400" y="291214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F38FBAE-ED99-4B7B-8E89-FEE18693F9FE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B29C-0F85-C25A-031B-A10A3278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3199" y="1825625"/>
            <a:ext cx="5181600" cy="4351338"/>
          </a:xfrm>
        </p:spPr>
        <p:txBody>
          <a:bodyPr/>
          <a:lstStyle/>
          <a:p>
            <a:pPr algn="ctr"/>
            <a:r>
              <a:rPr lang="en-US" sz="12000" dirty="0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267E12-B53E-4049-9109-B443EFC8C92D}"/>
              </a:ext>
            </a:extLst>
          </p:cNvPr>
          <p:cNvSpPr/>
          <p:nvPr/>
        </p:nvSpPr>
        <p:spPr>
          <a:xfrm>
            <a:off x="3762301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E793C1-1555-1620-E98B-9145C868156A}"/>
              </a:ext>
            </a:extLst>
          </p:cNvPr>
          <p:cNvSpPr/>
          <p:nvPr/>
        </p:nvSpPr>
        <p:spPr>
          <a:xfrm>
            <a:off x="6657494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D23320-3C78-C1FF-8D37-0E1D2A5AD560}"/>
              </a:ext>
            </a:extLst>
          </p:cNvPr>
          <p:cNvGrpSpPr/>
          <p:nvPr/>
        </p:nvGrpSpPr>
        <p:grpSpPr>
          <a:xfrm>
            <a:off x="680144" y="2668300"/>
            <a:ext cx="2280967" cy="2101244"/>
            <a:chOff x="680144" y="2912142"/>
            <a:chExt cx="2280967" cy="210124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A80017-3E36-7CCC-AF8C-19282C8D4C31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A40F62-21C6-D4CF-2C5F-27136694238D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E86C04-124F-348C-B46A-2A6DB43D793A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74C104-4C6B-8A46-7385-DD2D7AC3D9C9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2C36D2-6A7C-114B-814D-98F0A3268829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2CAEA2-F4C1-2B9B-697C-24E2888F6E5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36E27F-150C-B5A6-5060-611E0B2040F9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E7FCA5-488E-70AD-1462-274C91CDF24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7B3FC2-A099-1F85-2DE1-62DE39422CF0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72BAC8-5267-48FC-E26B-958D4A1DFF10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ABD23E-8F39-B698-4C75-88149B0E32EA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AA7B68-9875-B95B-EC1B-599187D6CD9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C5D5BE-35E6-79AF-DF19-EB87F5D7D5D9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9C6260-F5FE-B7C2-9E31-8BFE6DF04624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45DBC9-EC14-60D7-8EA5-355C2CD79C6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86ED24-A12E-701C-45B9-BCF06FCE686A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B8AE8-294F-8FC1-6181-6778D95AB0D9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AB30C5F-D903-8980-CC51-E2F72D40AFC8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5476E0-3562-054C-FACE-14E8B27F3D7D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C1C7DA-030E-4AD3-3363-059C76A47302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02D673F-DF89-9846-4A10-A0C8603A5037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171254-81E8-D8FE-033D-24E0109F4DDF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085256-453C-7462-A0CF-0320EA426749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BF5FB4-2678-DBA2-6898-969886CA867D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A11449-7863-FA0B-2DE0-DA699822D4D1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3B2365AF-B920-4E01-A42B-465AFE74ED56}"/>
                </a:ext>
              </a:extLst>
            </p:cNvPr>
            <p:cNvSpPr/>
            <p:nvPr/>
          </p:nvSpPr>
          <p:spPr>
            <a:xfrm>
              <a:off x="680144" y="2912142"/>
              <a:ext cx="298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24BE7-8AEE-CB95-9336-C8A73AC38E17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3295B0-7AE8-75E7-ABFF-BBFFB68B9D33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11EB0-DF7A-7A76-22C0-2C369C4E91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8A28B0-835F-59D9-6FF0-1C52291C1BB2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372762-0926-0835-3766-A18EDCA5B585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90C45C-949C-FA63-0D40-39CA548603FA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1484D-1235-AF59-3020-3FA165BD4765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79EC6B-FFAE-0C22-F488-763D83908641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6726CD-22F2-1995-08B3-65A51C79617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90995CC-C914-4251-9D4E-5539D5F03BB8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F90C74-3A17-41B2-0918-93D7DB7FAF58}"/>
              </a:ext>
            </a:extLst>
          </p:cNvPr>
          <p:cNvGrpSpPr/>
          <p:nvPr/>
        </p:nvGrpSpPr>
        <p:grpSpPr>
          <a:xfrm>
            <a:off x="934514" y="3145786"/>
            <a:ext cx="2178997" cy="1776158"/>
            <a:chOff x="782114" y="3237228"/>
            <a:chExt cx="2178997" cy="177615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024D10E-88DD-C8CC-3982-A705635EDEB6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0C97A6-833B-D8BC-3222-40BD2CDC8831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78A78D-A960-B238-AA00-89C209480CE3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FED8F6-8375-5AFC-8587-D9B619C8BA14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A6F481-104A-7E41-7F3E-61E192B5D28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227E7-2A3B-0535-D07D-3932CFB192D0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BD67C8-AA0F-39F2-2C12-22E3E628B262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D3E3B37-22C0-16FE-5C78-CDCC4520A7A0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FC1A10F-C2CC-3E23-9EB4-053EDCF17DB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340635C-F01C-0448-37AC-D694A3E6620B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1440601-5977-089E-39D3-A40B23435CB6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57A9BE-C300-17C6-117F-E115210062D7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25B6D3-B3E6-783B-1A1B-01FD34C4186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05D4AE-8E48-DA7C-3EB5-3A48669D0FE7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200587-FD41-934F-FE49-8DD0B116EFD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5FE34-1210-9F48-30C8-2D3DBA57B6B0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CB705D-3E10-B999-B9C9-72BA927A954E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FB5191-447B-E723-F236-5D4896CEE7AA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F96EB8-B8FF-5145-A2E4-FC887FCFC03B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93F9AC6-B846-E1F9-E81A-809218179AEB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45A7CB-5A15-854A-9488-C51B5DB8E088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F28198-19E6-52E9-FC6E-C0FE8DDB6517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745D1DD-E8EC-3AEC-5E3E-87FB5FF7FFD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4C85EA-7E8D-D0A3-9241-3B96BCE6A2D2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F5ACF3-58B9-BE41-EDDD-414CA8D7A136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CAD216-4597-A7C0-3B04-0D2B5B8E1E75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9951A-A51F-5FDB-3060-71F1E9311BE9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3D2597-8AD1-07C2-48B4-F9540BD59853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D0FDB8-A86B-583C-2BA7-46C9E6803450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2D4F0D5-9DB0-181C-7AF1-8E7D369D24E8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B55408-9B50-2689-CC6A-431B18721B8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FA1097-D6DB-DCC1-E1F8-8F645E18A79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089B173-5234-9541-DC55-4ADD1ED176BB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BF143C4-A0DE-FB7C-62B3-5B14BF7B2F5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Rettangolo 57">
              <a:extLst>
                <a:ext uri="{FF2B5EF4-FFF2-40B4-BE49-F238E27FC236}">
                  <a16:creationId xmlns:a16="http://schemas.microsoft.com/office/drawing/2014/main" id="{626DB488-4108-19B1-2A4A-5E2CE4D0436A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0360DE-CD83-F34E-0E7A-1C9982AE7B75}"/>
              </a:ext>
            </a:extLst>
          </p:cNvPr>
          <p:cNvGrpSpPr/>
          <p:nvPr/>
        </p:nvGrpSpPr>
        <p:grpSpPr>
          <a:xfrm>
            <a:off x="1086914" y="3298186"/>
            <a:ext cx="2178997" cy="1776158"/>
            <a:chOff x="782114" y="3237228"/>
            <a:chExt cx="2178997" cy="177615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75DFF5E-B181-ECE3-A913-9E28F2B1DBF9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6A598D-556C-A2B8-7A7F-46FCA35185C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F2F3C5-0496-A9A7-8DC0-F6C9DF89216C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D3E0268-32BD-A143-5B35-5568C439F87B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A0C31D-20BE-0A3A-21A2-52858E49DEBC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9F26F9-7BC4-B6FC-CA2B-A1651B1BA1B3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652CE-8E56-DF59-2BDE-3E99CDBBC9A5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41A822F-A029-1307-0805-5FED1EA63837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991F7FE-6F62-90A6-9D16-F8D8B29019F4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E5EC25D-5131-708B-8029-E487D35911F8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7C450A-CB10-D722-D828-07467163DF44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9B23176-F085-8D17-38A2-E15907479620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7C17E6-500B-942F-A164-0791FC3D53DB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1090C6E-A0D5-9EC6-A561-AB7A37CD6603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4860C84-4FC8-33C7-A4ED-61CFDAE132E8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20FCFE-E6BF-2FFB-F089-937EE42840D9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E2A898-87DB-8E82-3D5B-AD5B85A9F1E0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50B999-8881-27F9-80F6-9EC0C73F7D61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0A6465A-0F78-89A5-3479-9433FA2DD777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6C41A8-65DB-5BC5-AD8F-41F8F2D7970A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FDA644-153D-2792-3E49-5B7672B0B2C2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8CA564C-0C50-8E6D-6231-FD59DB3ADFB2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3CC78BA-9D10-CBBA-BF11-6343B7CD85C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CDC4F6-0C4A-3CC2-E469-A9F62D3DBB5C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0576202-C2F0-4B75-ABD6-7256406C0277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2F26A0-78D6-B67C-6001-CA0A4FDA6FF9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87A7A6-5B40-2436-7D81-39069AACC4B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E70AD7-478C-EF03-7401-CE551B2865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5715DA-ACFB-3D92-34C1-A1F62CB2C1D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42601C-47E4-2A61-C321-F60B0AAFA4DF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E16055-A21B-14E1-2CE5-2C25BDEB812F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3B03532-FC4A-967D-2E03-3C37E669AF6A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B24616-EF9A-836A-54EF-5A3149417159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B0E57F-AE27-C392-5870-BB42ADCFD048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Rettangolo 57">
              <a:extLst>
                <a:ext uri="{FF2B5EF4-FFF2-40B4-BE49-F238E27FC236}">
                  <a16:creationId xmlns:a16="http://schemas.microsoft.com/office/drawing/2014/main" id="{809A4A9A-3E29-0726-66FD-0685368F77A9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4BC57A-0069-BC6A-6707-E5199F21449E}"/>
              </a:ext>
            </a:extLst>
          </p:cNvPr>
          <p:cNvGrpSpPr/>
          <p:nvPr/>
        </p:nvGrpSpPr>
        <p:grpSpPr>
          <a:xfrm>
            <a:off x="1239314" y="3450586"/>
            <a:ext cx="2178997" cy="1776158"/>
            <a:chOff x="782114" y="3237228"/>
            <a:chExt cx="2178997" cy="177615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FB9BA1-B917-E844-3355-FF44BCF5DBCF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41BEE6-1E48-4851-EBB3-EE6C1EBD0416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202C97-CE9C-1636-BCBD-5B24BA2DED6F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91E0C-E328-3A57-D2CD-4D3C4692AFFC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A8827E-0D7A-E9FF-09AE-F5E6F3FD986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63A8EBA-8F25-3F9D-5860-7C94B1F7662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3FCB26-CB75-FB68-1E10-D67969C0391C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F1B13CF-E9EC-A480-3C27-50AC57CC926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4C64E8B-8B51-FBCA-96A7-0111BAA72057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10468A-205C-6CEB-7C4F-813119636BDE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71C515-6E58-F39C-D23F-2CBD97508C2B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5F53CD-A6E0-2326-5FB7-2B11AF1E567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C3E954-A186-4BD4-DC6D-12112504DFD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5D6E24-4F97-5E58-9ECF-B49ADA3EC741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4140127-1E66-934D-F8EB-433C3617675B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DAAA59-DB29-5E8B-5C78-8B90B3F95308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512B8AE-3212-6DD0-F1EE-F1E2FA714A11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AB98E3-1A4F-7F4E-6168-238B306430E0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C4B29A-7123-9E10-9A57-B770618DA2D9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A93186D-CC1D-4894-8007-C402BFE92693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765D71-794A-1BA6-3B3C-829023C03B99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59A8BFE-F1B7-9C50-D61A-58F07C3525D1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A872E81-F7AB-5FDE-7A94-32495BE1A4B1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C899500-1EC0-A5D9-447C-E31044B77B0F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4AD93C8-ED0A-B398-8921-26CA3E91FDF3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D0BC723-6DAC-F888-68C2-EFB3E810FB78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B65706B-7531-475C-62D5-1E80FE1AABE1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4D09535-3CFC-A813-DCEC-6F97508D7D55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469E520-BE6E-9021-EE1A-434CA60D517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0A8005C-2162-4DC2-2D95-82CCBCF9CC0C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FF3AF9-E61B-D92F-BED1-FEFC5020D4C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D8A69AF-E47A-5966-E2C4-81768E4B511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1E0A29-B483-97BC-3444-C0F26B635462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F40822-B10F-2F6A-3E4D-14F8FB324B82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Rettangolo 57">
              <a:extLst>
                <a:ext uri="{FF2B5EF4-FFF2-40B4-BE49-F238E27FC236}">
                  <a16:creationId xmlns:a16="http://schemas.microsoft.com/office/drawing/2014/main" id="{FECD47BB-AE73-E637-4483-1A116E74C805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4221B1D-3E7A-AB4D-2951-6A1F57AB1869}"/>
              </a:ext>
            </a:extLst>
          </p:cNvPr>
          <p:cNvGrpSpPr/>
          <p:nvPr/>
        </p:nvGrpSpPr>
        <p:grpSpPr>
          <a:xfrm>
            <a:off x="1301927" y="3602986"/>
            <a:ext cx="2268784" cy="1776158"/>
            <a:chOff x="692327" y="3237228"/>
            <a:chExt cx="2268784" cy="1776158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76DD6F0-BAF9-6D95-09D8-BCC57A2CFB33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62D8D4C-416F-7EA5-7ADC-BD883703E34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EC0E42F-3A47-56D1-3321-690AFD5B9B1B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3FCA5-2BF5-54AC-8579-B267C01AA437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9D4D4C-F0F5-B871-8650-19FF574C3A7D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FAAEA71-4386-6F98-6DB4-243E48E756D4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2AB2F07-F19C-6E1C-D96B-D5E2C9B39D0A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0FCD305-3D52-8569-C2E0-3293140EFBE9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01D09F3-C788-FE44-9DDE-B7AEEEAAF90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39F384-44CB-D613-9C1F-AB00BF2CB031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C759A-84B7-9EE2-597A-20B5B5AE0DEF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9AEC37-82CA-C45D-306E-CD31C30C216A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91515B-02EB-7BA5-C405-2E814D3B45E4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3052BA-387E-EF19-8ACB-243F544D9A79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D8FDA2F-99DE-86AF-F4E2-85A70F2DAFBD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8BD125B-38AC-D4C4-6E98-CF7C6F8FBED1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802180-6317-46BC-70EC-3E3768539445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EE39997-EA09-0A87-2C90-E5F82639075C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6B95AAA-5A7F-F5F1-79B0-1444343A55A0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893E8B9-5F8E-DF23-3B4D-EC965A9A73B7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CAD7D51-90B2-5C93-9DB5-0B35A9E5A83E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197084-C7AB-BDB5-7F77-B40BAB454E2D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E54AC06-80CD-F399-EA71-5478DCC20C02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60367B5-1101-F811-F3E6-BB1AAB0C79DE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E4FA84-0182-D213-20EE-AA80267192E4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2D8F3F8-A2B3-4139-CA7B-6EDA37669DC6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9F11207-00F2-8B85-5B26-6B9A4D969E0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8C7C054-9FBE-7EA3-E4C2-37B62B816F66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5369F71-E881-4479-A9D6-0F32978247C9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EE31623-3599-7A28-02CD-A2205F49EE3B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DCA4AA4-9B19-80EB-23D5-37C9B09B8ABB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43139-AF46-0E1A-661A-CCA525C320A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D7A4E6-FCC2-998C-4309-626F5FAA26D8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0B6A844-83D0-53A2-60E9-321B8E53C890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Rettangolo 57">
              <a:extLst>
                <a:ext uri="{FF2B5EF4-FFF2-40B4-BE49-F238E27FC236}">
                  <a16:creationId xmlns:a16="http://schemas.microsoft.com/office/drawing/2014/main" id="{0E5D74C5-476C-707A-E9EE-502631D7C5B6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268" name="Rettangolo 58">
              <a:extLst>
                <a:ext uri="{FF2B5EF4-FFF2-40B4-BE49-F238E27FC236}">
                  <a16:creationId xmlns:a16="http://schemas.microsoft.com/office/drawing/2014/main" id="{7FA0FF27-6316-A8F9-540A-3F3CF70FF30A}"/>
                </a:ext>
              </a:extLst>
            </p:cNvPr>
            <p:cNvSpPr/>
            <p:nvPr/>
          </p:nvSpPr>
          <p:spPr>
            <a:xfrm>
              <a:off x="692327" y="3405908"/>
              <a:ext cx="494046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F2EDE5-25E0-664E-0FE3-7F2C3103B351}"/>
              </a:ext>
            </a:extLst>
          </p:cNvPr>
          <p:cNvGrpSpPr/>
          <p:nvPr/>
        </p:nvGrpSpPr>
        <p:grpSpPr>
          <a:xfrm>
            <a:off x="9208995" y="3145786"/>
            <a:ext cx="2011680" cy="1595468"/>
            <a:chOff x="9056595" y="3237228"/>
            <a:chExt cx="2011680" cy="1595468"/>
          </a:xfrm>
        </p:grpSpPr>
        <p:pic>
          <p:nvPicPr>
            <p:cNvPr id="289" name="Elemento grafico 15">
              <a:extLst>
                <a:ext uri="{FF2B5EF4-FFF2-40B4-BE49-F238E27FC236}">
                  <a16:creationId xmlns:a16="http://schemas.microsoft.com/office/drawing/2014/main" id="{5C43FDFE-7010-9277-0883-5EDB2FAF6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2" name="Rettangolo 61">
              <a:extLst>
                <a:ext uri="{FF2B5EF4-FFF2-40B4-BE49-F238E27FC236}">
                  <a16:creationId xmlns:a16="http://schemas.microsoft.com/office/drawing/2014/main" id="{CA42315D-4ABC-B547-2467-5807C46AF9B5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0B0C493-B59B-2B0A-7F19-4541CD6DD415}"/>
              </a:ext>
            </a:extLst>
          </p:cNvPr>
          <p:cNvGrpSpPr/>
          <p:nvPr/>
        </p:nvGrpSpPr>
        <p:grpSpPr>
          <a:xfrm>
            <a:off x="9361395" y="3298186"/>
            <a:ext cx="2011680" cy="1595468"/>
            <a:chOff x="9056595" y="3237228"/>
            <a:chExt cx="2011680" cy="1595468"/>
          </a:xfrm>
        </p:grpSpPr>
        <p:pic>
          <p:nvPicPr>
            <p:cNvPr id="294" name="Elemento grafico 15">
              <a:extLst>
                <a:ext uri="{FF2B5EF4-FFF2-40B4-BE49-F238E27FC236}">
                  <a16:creationId xmlns:a16="http://schemas.microsoft.com/office/drawing/2014/main" id="{39511FE1-FF9A-47CD-BA7C-01A31B55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7" name="Rettangolo 61">
              <a:extLst>
                <a:ext uri="{FF2B5EF4-FFF2-40B4-BE49-F238E27FC236}">
                  <a16:creationId xmlns:a16="http://schemas.microsoft.com/office/drawing/2014/main" id="{55158F28-6A4D-4A9C-6A3B-6C8B0D16ACB2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9049D3-4EE2-CC4F-F9EA-18E8C3284304}"/>
              </a:ext>
            </a:extLst>
          </p:cNvPr>
          <p:cNvGrpSpPr/>
          <p:nvPr/>
        </p:nvGrpSpPr>
        <p:grpSpPr>
          <a:xfrm>
            <a:off x="9513795" y="3450586"/>
            <a:ext cx="2011680" cy="1595468"/>
            <a:chOff x="9056595" y="3237228"/>
            <a:chExt cx="2011680" cy="1595468"/>
          </a:xfrm>
        </p:grpSpPr>
        <p:pic>
          <p:nvPicPr>
            <p:cNvPr id="299" name="Elemento grafico 15">
              <a:extLst>
                <a:ext uri="{FF2B5EF4-FFF2-40B4-BE49-F238E27FC236}">
                  <a16:creationId xmlns:a16="http://schemas.microsoft.com/office/drawing/2014/main" id="{8C6D49AB-568A-D334-1E27-564C6BDB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2" name="Rettangolo 61">
              <a:extLst>
                <a:ext uri="{FF2B5EF4-FFF2-40B4-BE49-F238E27FC236}">
                  <a16:creationId xmlns:a16="http://schemas.microsoft.com/office/drawing/2014/main" id="{E324A7D4-42BF-F7BD-A48F-4FF5942515AD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72C81C4-45EF-E623-B6D3-BA00AAF70D8F}"/>
              </a:ext>
            </a:extLst>
          </p:cNvPr>
          <p:cNvGrpSpPr/>
          <p:nvPr/>
        </p:nvGrpSpPr>
        <p:grpSpPr>
          <a:xfrm>
            <a:off x="9666195" y="3602986"/>
            <a:ext cx="2011680" cy="1595468"/>
            <a:chOff x="9056595" y="3237228"/>
            <a:chExt cx="2011680" cy="1595468"/>
          </a:xfrm>
        </p:grpSpPr>
        <p:pic>
          <p:nvPicPr>
            <p:cNvPr id="304" name="Elemento grafico 15">
              <a:extLst>
                <a:ext uri="{FF2B5EF4-FFF2-40B4-BE49-F238E27FC236}">
                  <a16:creationId xmlns:a16="http://schemas.microsoft.com/office/drawing/2014/main" id="{6C3C6935-8A75-EE2D-8CBA-7BBE8076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6" name="Rettangolo 60">
              <a:extLst>
                <a:ext uri="{FF2B5EF4-FFF2-40B4-BE49-F238E27FC236}">
                  <a16:creationId xmlns:a16="http://schemas.microsoft.com/office/drawing/2014/main" id="{EB72E88C-4B47-20A6-5320-463BCA6E22E9}"/>
                </a:ext>
              </a:extLst>
            </p:cNvPr>
            <p:cNvSpPr/>
            <p:nvPr/>
          </p:nvSpPr>
          <p:spPr>
            <a:xfrm>
              <a:off x="9075067" y="3299946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307" name="Rettangolo 61">
              <a:extLst>
                <a:ext uri="{FF2B5EF4-FFF2-40B4-BE49-F238E27FC236}">
                  <a16:creationId xmlns:a16="http://schemas.microsoft.com/office/drawing/2014/main" id="{5F3E6791-02FA-57FD-E2DF-584B2B0B139F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4FBE02D6-32AF-084D-FE50-8BB097BD815D}"/>
              </a:ext>
            </a:extLst>
          </p:cNvPr>
          <p:cNvSpPr txBox="1"/>
          <p:nvPr/>
        </p:nvSpPr>
        <p:spPr>
          <a:xfrm>
            <a:off x="1577020" y="20218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64DD668-8B7C-B20A-D6E2-3022AC006271}"/>
              </a:ext>
            </a:extLst>
          </p:cNvPr>
          <p:cNvSpPr txBox="1"/>
          <p:nvPr/>
        </p:nvSpPr>
        <p:spPr>
          <a:xfrm>
            <a:off x="9730003" y="21778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A7FB7F7-E6D2-28BE-CCF9-6F4599F7E8A1}"/>
              </a:ext>
            </a:extLst>
          </p:cNvPr>
          <p:cNvSpPr txBox="1"/>
          <p:nvPr/>
        </p:nvSpPr>
        <p:spPr>
          <a:xfrm>
            <a:off x="715060" y="547291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you classify this task?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issues do you foresee?</a:t>
            </a:r>
          </a:p>
        </p:txBody>
      </p:sp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collection and augmentation</a:t>
                </a:r>
              </a:p>
              <a:p>
                <a:pPr lvl="1"/>
                <a:r>
                  <a:rPr lang="en-US" dirty="0"/>
                  <a:t>CRITERIA 3D to simulate the hydrological fluxes in the soil following Richard’s equations</a:t>
                </a:r>
              </a:p>
              <a:p>
                <a:pPr lvl="2"/>
                <a:r>
                  <a:rPr lang="en-US" dirty="0"/>
                  <a:t>Inputs</a:t>
                </a:r>
              </a:p>
              <a:p>
                <a:pPr lvl="3"/>
                <a:r>
                  <a:rPr lang="en-US" dirty="0"/>
                  <a:t>The soil texture</a:t>
                </a:r>
              </a:p>
              <a:p>
                <a:pPr lvl="3"/>
                <a:r>
                  <a:rPr lang="en-US" dirty="0"/>
                  <a:t>"Default" settings for the kiwi-plant (e.g., shape of the tree roots / LAI)</a:t>
                </a:r>
              </a:p>
              <a:p>
                <a:pPr lvl="3"/>
                <a:r>
                  <a:rPr lang="en-US" dirty="0"/>
                  <a:t>Watering system based on a single dripper</a:t>
                </a:r>
              </a:p>
              <a:p>
                <a:pPr lvl="3"/>
                <a:r>
                  <a:rPr lang="en-US" dirty="0"/>
                  <a:t>Weather conditions from ARPAE</a:t>
                </a:r>
              </a:p>
              <a:p>
                <a:pPr lvl="3"/>
                <a:r>
                  <a:rPr lang="en-US" dirty="0"/>
                  <a:t>Different watering patterns (by changing watering intervals and the amount of supplied water)</a:t>
                </a:r>
              </a:p>
              <a:p>
                <a:pPr lvl="2"/>
                <a:r>
                  <a:rPr lang="en-US" dirty="0"/>
                  <a:t>Output</a:t>
                </a:r>
              </a:p>
              <a:p>
                <a:pPr lvl="3"/>
                <a:r>
                  <a:rPr lang="en-US" dirty="0"/>
                  <a:t>Hourly data over a 4-month period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months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="0" i="0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training samples</a:t>
                </a:r>
              </a:p>
              <a:p>
                <a:pPr lvl="3"/>
                <a:r>
                  <a:rPr lang="en-US" dirty="0"/>
                  <a:t>Train / validation, test 4 month in a real field</a:t>
                </a:r>
              </a:p>
              <a:p>
                <a:pPr lvl="1"/>
                <a:r>
                  <a:rPr lang="en-US" dirty="0"/>
                  <a:t>A training set including different weather conditions and watering sessions enable </a:t>
                </a:r>
                <a:r>
                  <a:rPr lang="en-US" dirty="0">
                    <a:solidFill>
                      <a:srgbClr val="FF5050"/>
                    </a:solidFill>
                  </a:rPr>
                  <a:t>generalization</a:t>
                </a:r>
                <a:r>
                  <a:rPr lang="en-US" dirty="0"/>
                  <a:t> and can avoid </a:t>
                </a:r>
                <a:r>
                  <a:rPr lang="en-US" dirty="0">
                    <a:solidFill>
                      <a:srgbClr val="FF5050"/>
                    </a:solidFill>
                  </a:rPr>
                  <a:t>overfitting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ARPAE: </a:t>
            </a:r>
            <a:r>
              <a:rPr lang="it-IT" dirty="0"/>
              <a:t>Agenzia regionale per la prevenzione, l'ambiente e l'energia dell'Emilia-Romagna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7D9AA-EB34-FAE4-ADB5-8A23E32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(multi-output) </a:t>
            </a:r>
            <a:r>
              <a:rPr lang="en-US" dirty="0">
                <a:solidFill>
                  <a:srgbClr val="FF505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The task is to learn the function mapping the input to the continuous output</a:t>
            </a:r>
          </a:p>
          <a:p>
            <a:pPr lvl="1"/>
            <a:r>
              <a:rPr lang="en-US" dirty="0"/>
              <a:t>We tried several machine learning models</a:t>
            </a:r>
          </a:p>
          <a:p>
            <a:pPr lvl="2"/>
            <a:r>
              <a:rPr lang="en-US" dirty="0"/>
              <a:t>SVR, Random Forest Regression, Linear Regression, and ANN</a:t>
            </a:r>
          </a:p>
          <a:p>
            <a:pPr lvl="2"/>
            <a:r>
              <a:rPr lang="en-US" dirty="0"/>
              <a:t>(A simple) ANN is the best performing model</a:t>
            </a:r>
          </a:p>
          <a:p>
            <a:pPr lvl="2"/>
            <a:r>
              <a:rPr lang="en-US" dirty="0"/>
              <a:t>The ANN learns the soil behavior from simulated data in an off-line phase</a:t>
            </a:r>
          </a:p>
          <a:p>
            <a:pPr lvl="2"/>
            <a:r>
              <a:rPr lang="en-US" dirty="0"/>
              <a:t>The hyper parameters (structure/learning rates) are set through a hyper-parameter tuning process</a:t>
            </a:r>
          </a:p>
          <a:p>
            <a:pPr lvl="3"/>
            <a:r>
              <a:rPr lang="en-US" dirty="0" err="1"/>
              <a:t>HyperOpt</a:t>
            </a:r>
            <a:r>
              <a:rPr lang="en-US" dirty="0"/>
              <a:t>: State-of-the-art optimization technique to explore the huge search space of hyper-parameters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https://scikit-learn.org/stable/modules/generated/sklearn.svm.SVR.html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https://scikit-learn.org/stable/modules/generated/sklearn.ensemble.RandomForestRegressor.html</a:t>
            </a:r>
            <a:br>
              <a:rPr lang="en-US" dirty="0"/>
            </a:br>
            <a:r>
              <a:rPr lang="en-US" dirty="0">
                <a:hlinkClick r:id="rId4"/>
              </a:rPr>
              <a:t>https://scikit-learn.org/stable/modules/generated/sklearn.linear_model.LinearRegression.html</a:t>
            </a:r>
            <a:br>
              <a:rPr lang="en-US" dirty="0"/>
            </a:br>
            <a:r>
              <a:rPr lang="en-US" dirty="0">
                <a:hlinkClick r:id="rId5"/>
              </a:rPr>
              <a:t>https://keras.io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5863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>
                <a:hlinkClick r:id="rId4"/>
              </a:rPr>
              <a:t>https://keras.io/api/callbacks/reduce_lr_on_plateau</a:t>
            </a:r>
            <a:r>
              <a:rPr lang="en-US" dirty="0"/>
              <a:t> 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39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effectLst/>
              </a:rPr>
              <a:t>Consiglio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irriguo</a:t>
            </a:r>
            <a:r>
              <a:rPr lang="en-US" sz="2000" dirty="0">
                <a:effectLst/>
              </a:rPr>
              <a:t>???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dirty="0"/>
              <a:t>I</a:t>
            </a:r>
            <a:r>
              <a:rPr lang="en-US" sz="1000" dirty="0">
                <a:effectLst/>
              </a:rPr>
              <a:t>taly,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04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soil moisture profiling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</a:p>
          <a:p>
            <a:pPr lvl="1"/>
            <a:r>
              <a:rPr lang="en-US" dirty="0"/>
              <a:t>Adapting the model after its deployment</a:t>
            </a:r>
          </a:p>
          <a:p>
            <a:pPr lvl="1"/>
            <a:r>
              <a:rPr lang="en-US" dirty="0"/>
              <a:t>Use the data that is coming into the production environment and retrain the model based </a:t>
            </a:r>
          </a:p>
          <a:p>
            <a:pPr lvl="1"/>
            <a:r>
              <a:rPr lang="en-US" dirty="0"/>
              <a:t>Fit to unforeseen field conditions</a:t>
            </a:r>
          </a:p>
          <a:p>
            <a:r>
              <a:rPr lang="en-US" dirty="0"/>
              <a:t>Homogeneous water recommendation; however, we need to handle:</a:t>
            </a:r>
          </a:p>
          <a:p>
            <a:pPr lvl="1"/>
            <a:r>
              <a:rPr lang="en-US" dirty="0"/>
              <a:t>The "water needs" of the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of water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forecasting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profiling looks at the current state of soil moisture, </a:t>
            </a:r>
            <a:r>
              <a:rPr lang="en-US" dirty="0">
                <a:solidFill>
                  <a:srgbClr val="FF5050"/>
                </a:solidFill>
              </a:rPr>
              <a:t>how will soil moisture change --- for instance --- in a week?</a:t>
            </a:r>
          </a:p>
          <a:p>
            <a:endParaRPr lang="en-US" dirty="0"/>
          </a:p>
          <a:p>
            <a:r>
              <a:rPr lang="en-US" dirty="0"/>
              <a:t>Forecasting soil moisture</a:t>
            </a:r>
          </a:p>
          <a:p>
            <a:pPr lvl="1"/>
            <a:r>
              <a:rPr lang="en-US" dirty="0"/>
              <a:t>Soil conditions</a:t>
            </a:r>
          </a:p>
          <a:p>
            <a:pPr lvl="1"/>
            <a:r>
              <a:rPr lang="en-US" dirty="0"/>
              <a:t>Weather conditions</a:t>
            </a:r>
          </a:p>
          <a:p>
            <a:pPr lvl="1"/>
            <a:r>
              <a:rPr lang="en-US" dirty="0"/>
              <a:t>Type of irrigation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46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23854</TotalTime>
  <Words>4455</Words>
  <Application>Microsoft Office PowerPoint</Application>
  <PresentationFormat>Widescreen</PresentationFormat>
  <Paragraphs>561</Paragraphs>
  <Slides>47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A tentative (service) organization</vt:lpstr>
      <vt:lpstr>Data platform in the agritech domain</vt:lpstr>
      <vt:lpstr>Soil moisture monitoring as a case study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Overview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Prescriptive Analytics</vt:lpstr>
      <vt:lpstr>Future direction: soil moisture profiling</vt:lpstr>
      <vt:lpstr>Future direction: forecasting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1280</cp:revision>
  <dcterms:created xsi:type="dcterms:W3CDTF">2019-03-06T18:10:20Z</dcterms:created>
  <dcterms:modified xsi:type="dcterms:W3CDTF">2022-09-13T13:08:30Z</dcterms:modified>
</cp:coreProperties>
</file>